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1" r:id="rId3"/>
    <p:sldId id="265" r:id="rId4"/>
    <p:sldId id="267" r:id="rId5"/>
    <p:sldId id="284" r:id="rId6"/>
    <p:sldId id="285" r:id="rId7"/>
    <p:sldId id="286" r:id="rId8"/>
    <p:sldId id="268" r:id="rId9"/>
    <p:sldId id="279" r:id="rId10"/>
    <p:sldId id="287" r:id="rId11"/>
    <p:sldId id="288" r:id="rId12"/>
    <p:sldId id="289" r:id="rId13"/>
    <p:sldId id="293" r:id="rId14"/>
    <p:sldId id="290" r:id="rId15"/>
    <p:sldId id="291" r:id="rId16"/>
    <p:sldId id="292" r:id="rId17"/>
    <p:sldId id="28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8F1FB"/>
    <a:srgbClr val="2D6C88"/>
    <a:srgbClr val="40A8C5"/>
    <a:srgbClr val="404040"/>
    <a:srgbClr val="F1E1CE"/>
    <a:srgbClr val="DDCE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62" autoAdjust="0"/>
    <p:restoredTop sz="86378" autoAdjust="0"/>
  </p:normalViewPr>
  <p:slideViewPr>
    <p:cSldViewPr snapToGrid="0" snapToObjects="1">
      <p:cViewPr>
        <p:scale>
          <a:sx n="175" d="100"/>
          <a:sy n="175" d="100"/>
        </p:scale>
        <p:origin x="1896" y="128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888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napToObjects="1">
      <p:cViewPr varScale="1">
        <p:scale>
          <a:sx n="172" d="100"/>
          <a:sy n="172" d="100"/>
        </p:scale>
        <p:origin x="5344" y="2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1" Type="http://schemas.microsoft.com/office/2011/relationships/chartStyle" Target="style1.xml"/><Relationship Id="rId2" Type="http://schemas.microsoft.com/office/2011/relationships/chartColorStyle" Target="colors1.xml"/><Relationship Id="rId3" Type="http://schemas.openxmlformats.org/officeDocument/2006/relationships/package" Target="../embeddings/Microsoft_Excel-werkblad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nl-BE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Blad1!$B$1</c:f>
              <c:strCache>
                <c:ptCount val="1"/>
                <c:pt idx="0">
                  <c:v>Verkoop</c:v>
                </c:pt>
              </c:strCache>
            </c:strRef>
          </c:tx>
          <c:explosion val="1"/>
          <c:dPt>
            <c:idx val="0"/>
            <c:bubble3D val="0"/>
            <c:spPr>
              <a:solidFill>
                <a:schemeClr val="accent1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2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/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4"/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Blad1!$A$2:$A$5</c:f>
              <c:strCache>
                <c:ptCount val="4"/>
                <c:pt idx="0">
                  <c:v>1e kwrt</c:v>
                </c:pt>
                <c:pt idx="1">
                  <c:v>2e kwrt</c:v>
                </c:pt>
                <c:pt idx="2">
                  <c:v>3e kwrt</c:v>
                </c:pt>
                <c:pt idx="3">
                  <c:v>4e kwrt</c:v>
                </c:pt>
              </c:strCache>
            </c:strRef>
          </c:cat>
          <c:val>
            <c:numRef>
              <c:f>Blad1!$B$2:$B$5</c:f>
              <c:numCache>
                <c:formatCode>General</c:formatCode>
                <c:ptCount val="4"/>
                <c:pt idx="0">
                  <c:v>8.2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nl-NL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nl-NL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94F349-F75D-8B4F-B44C-563416025ADA}" type="datetimeFigureOut">
              <a:rPr lang="nl-NL" smtClean="0"/>
              <a:t>25-04-16</a:t>
            </a:fld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908F33-4665-354C-96CD-91612004D03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2480838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39E75A-098C-204E-B886-F3CF1F2B6C78}" type="datetimeFigureOut">
              <a:rPr lang="nl-NL" smtClean="0"/>
              <a:t>25-04-16</a:t>
            </a:fld>
            <a:endParaRPr lang="nl-NL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nl-NL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3A3B34-9960-5842-8208-A25AC827FD5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913940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376878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12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0591792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95256777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8235672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63991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452972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3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8007217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4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8719490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5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201024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6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24683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7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76141482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9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0912171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10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6428836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73A3B34-9960-5842-8208-A25AC827FD55}" type="slidenum">
              <a:rPr lang="nl-NL" smtClean="0"/>
              <a:t>11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746785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3.jpg"/><Relationship Id="rId3" Type="http://schemas.openxmlformats.org/officeDocument/2006/relationships/image" Target="../media/image2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chart" Target="../charts/chart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4.jpg"/><Relationship Id="rId3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ctr">
            <a:normAutofit/>
          </a:bodyPr>
          <a:lstStyle>
            <a:lvl1pPr algn="r">
              <a:defRPr sz="4800">
                <a:solidFill>
                  <a:srgbClr val="404040"/>
                </a:solidFill>
                <a:effectLst/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 algn="r">
              <a:buNone/>
              <a:defRPr sz="3200"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 noProof="0" dirty="0" smtClean="0"/>
              <a:t>Klik om de ondertitelstijl van het model te bewerken</a:t>
            </a:r>
            <a:endParaRPr lang="nl-NL" noProof="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653451" y="6173918"/>
            <a:ext cx="1849571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92AFFE3E-E9CF-364F-9791-24C6C60FE517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479870" y="6173917"/>
            <a:ext cx="3873136" cy="365125"/>
          </a:xfrm>
        </p:spPr>
        <p:txBody>
          <a:bodyPr/>
          <a:lstStyle>
            <a:lvl1pPr algn="ctr">
              <a:defRPr sz="1200"/>
            </a:lvl1pPr>
          </a:lstStyle>
          <a:p>
            <a:endParaRPr lang="en-US" dirty="0"/>
          </a:p>
        </p:txBody>
      </p:sp>
      <p:pic>
        <p:nvPicPr>
          <p:cNvPr id="15" name="Picture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71146" y="291561"/>
            <a:ext cx="3131876" cy="84169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576236" y="1580991"/>
            <a:ext cx="4803130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76235" y="2449286"/>
            <a:ext cx="4803131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607967" y="1580991"/>
            <a:ext cx="4895055" cy="5762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</a:t>
            </a:r>
            <a:r>
              <a:rPr lang="en-US" dirty="0" err="1" smtClean="0"/>
              <a:t>bewerken</a:t>
            </a:r>
            <a:endParaRPr lang="en-US" dirty="0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2449286"/>
            <a:ext cx="4895056" cy="3341913"/>
          </a:xfrm>
          <a:prstGeom prst="rect">
            <a:avLst/>
          </a:prstGeo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dirty="0" err="1" smtClean="0"/>
              <a:t>Klik</a:t>
            </a:r>
            <a:r>
              <a:rPr lang="en-US" dirty="0" smtClean="0"/>
              <a:t> om de </a:t>
            </a:r>
            <a:r>
              <a:rPr lang="en-US" dirty="0" err="1" smtClean="0"/>
              <a:t>tekststijl</a:t>
            </a:r>
            <a:r>
              <a:rPr lang="en-US" dirty="0" smtClean="0"/>
              <a:t> van het model </a:t>
            </a:r>
            <a:r>
              <a:rPr lang="en-US" dirty="0" err="1" smtClean="0"/>
              <a:t>te</a:t>
            </a:r>
            <a:r>
              <a:rPr lang="en-US" dirty="0" smtClean="0"/>
              <a:t> </a:t>
            </a:r>
            <a:r>
              <a:rPr lang="en-US" dirty="0" err="1" smtClean="0"/>
              <a:t>bewerken</a:t>
            </a:r>
            <a:endParaRPr lang="en-US" dirty="0" smtClean="0"/>
          </a:p>
          <a:p>
            <a:pPr lvl="1"/>
            <a:r>
              <a:rPr lang="en-US" dirty="0" err="1" smtClean="0"/>
              <a:t>Tweede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2"/>
            <a:r>
              <a:rPr lang="en-US" dirty="0" err="1" smtClean="0"/>
              <a:t>Derde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3"/>
            <a:r>
              <a:rPr lang="en-US" dirty="0" err="1" smtClean="0"/>
              <a:t>Vierde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 smtClean="0"/>
          </a:p>
          <a:p>
            <a:pPr lvl="4"/>
            <a:r>
              <a:rPr lang="en-US" dirty="0" err="1" smtClean="0"/>
              <a:t>Vijfde</a:t>
            </a:r>
            <a:r>
              <a:rPr lang="en-US" dirty="0" smtClean="0"/>
              <a:t> </a:t>
            </a:r>
            <a:r>
              <a:rPr lang="en-US" dirty="0" err="1" smtClean="0"/>
              <a:t>niveau</a:t>
            </a:r>
            <a:endParaRPr lang="en-US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DD39489-110B-7748-86D9-6AE82688F80F}" type="datetime1">
              <a:rPr lang="nl-BE" smtClean="0"/>
              <a:t>25/04/16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7E945D79-A7CB-2448-9F08-568F84BE751F}" type="datetime1">
              <a:rPr lang="nl-BE" smtClean="0"/>
              <a:t>25/04/16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  <a:prstGeom prst="rect">
            <a:avLst/>
          </a:prstGeo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  <a:p>
            <a:pPr lvl="1"/>
            <a:r>
              <a:rPr lang="en-US" smtClean="0"/>
              <a:t>Tweede niveau</a:t>
            </a:r>
          </a:p>
          <a:p>
            <a:pPr lvl="2"/>
            <a:r>
              <a:rPr lang="en-US" smtClean="0"/>
              <a:t>Derde niveau</a:t>
            </a:r>
          </a:p>
          <a:p>
            <a:pPr lvl="3"/>
            <a:r>
              <a:rPr lang="en-US" smtClean="0"/>
              <a:t>Vierde niveau</a:t>
            </a:r>
          </a:p>
          <a:p>
            <a:pPr lvl="4"/>
            <a:r>
              <a:rPr lang="en-US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Klik om de tekststijl van het model te bewerken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2FA92FC0-C715-F842-BB3E-32A63565E516}" type="datetime1">
              <a:rPr lang="nl-BE" smtClean="0"/>
              <a:t>25/04/16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533D8424-5509-6647-8145-3C8759CFD74B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20" name="Content Placeholder 3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9826622" cy="415290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buSzPct val="110000"/>
              <a:defRPr sz="2800"/>
            </a:lvl1pPr>
            <a:lvl2pPr>
              <a:buSzPct val="110000"/>
              <a:defRPr sz="2400"/>
            </a:lvl2pPr>
            <a:lvl3pPr>
              <a:buSzPct val="110000"/>
              <a:defRPr sz="2000"/>
            </a:lvl3pPr>
            <a:lvl4pPr>
              <a:buSzPct val="110000"/>
              <a:defRPr sz="1800"/>
            </a:lvl4pPr>
            <a:lvl5pPr>
              <a:buSzPct val="110000"/>
              <a:defRPr sz="18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3BE50813-2F2C-564E-A28C-4D7647D51DBD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9" name="AutoShape 32"/>
          <p:cNvSpPr>
            <a:spLocks noChangeArrowheads="1"/>
          </p:cNvSpPr>
          <p:nvPr userDrawn="1"/>
        </p:nvSpPr>
        <p:spPr bwMode="gray">
          <a:xfrm>
            <a:off x="1676401" y="1200150"/>
            <a:ext cx="3200399" cy="584200"/>
          </a:xfrm>
          <a:prstGeom prst="chevron">
            <a:avLst>
              <a:gd name="adj" fmla="val 34952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Current regime</a:t>
            </a:r>
          </a:p>
        </p:txBody>
      </p:sp>
      <p:sp>
        <p:nvSpPr>
          <p:cNvPr id="11" name="AutoShape 33"/>
          <p:cNvSpPr>
            <a:spLocks noChangeArrowheads="1"/>
          </p:cNvSpPr>
          <p:nvPr userDrawn="1"/>
        </p:nvSpPr>
        <p:spPr bwMode="gray">
          <a:xfrm>
            <a:off x="5010151" y="1200150"/>
            <a:ext cx="3130549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Transitory regime</a:t>
            </a:r>
          </a:p>
        </p:txBody>
      </p:sp>
      <p:sp>
        <p:nvSpPr>
          <p:cNvPr id="12" name="AutoShape 34"/>
          <p:cNvSpPr>
            <a:spLocks noChangeArrowheads="1"/>
          </p:cNvSpPr>
          <p:nvPr userDrawn="1"/>
        </p:nvSpPr>
        <p:spPr bwMode="gray">
          <a:xfrm>
            <a:off x="8326439" y="1219200"/>
            <a:ext cx="2811462" cy="584200"/>
          </a:xfrm>
          <a:prstGeom prst="chevron">
            <a:avLst>
              <a:gd name="adj" fmla="val 34975"/>
            </a:avLst>
          </a:prstGeom>
          <a:solidFill>
            <a:srgbClr val="2D6C88"/>
          </a:solidFill>
          <a:ln w="12700" cap="rnd" algn="ctr">
            <a:noFill/>
            <a:miter lim="800000"/>
            <a:headEnd/>
            <a:tailEnd/>
          </a:ln>
        </p:spPr>
        <p:txBody>
          <a:bodyPr lIns="18288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To be regime</a:t>
            </a:r>
          </a:p>
        </p:txBody>
      </p:sp>
      <p:graphicFrame>
        <p:nvGraphicFramePr>
          <p:cNvPr id="8" name="Group 3"/>
          <p:cNvGraphicFramePr>
            <a:graphicFrameLocks noGrp="1"/>
          </p:cNvGraphicFramePr>
          <p:nvPr userDrawn="1">
            <p:extLst>
              <p:ext uri="{D42A27DB-BD31-4B8C-83A1-F6EECF244321}">
                <p14:modId xmlns:p14="http://schemas.microsoft.com/office/powerpoint/2010/main" val="3952274105"/>
              </p:ext>
            </p:extLst>
          </p:nvPr>
        </p:nvGraphicFramePr>
        <p:xfrm>
          <a:off x="1690688" y="1844675"/>
          <a:ext cx="9447213" cy="3955026"/>
        </p:xfrm>
        <a:graphic>
          <a:graphicData uri="http://schemas.openxmlformats.org/drawingml/2006/table">
            <a:tbl>
              <a:tblPr/>
              <a:tblGrid>
                <a:gridCol w="3149071"/>
                <a:gridCol w="3149071"/>
                <a:gridCol w="3149071"/>
              </a:tblGrid>
              <a:tr h="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Until 1/1/2011</a:t>
                      </a:r>
                    </a:p>
                  </a:txBody>
                  <a:tcPr marT="72000" marB="72000" anchor="ctr" horzOverflow="overflow">
                    <a:lnL>
                      <a:noFill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nl-BE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From … until …</a:t>
                      </a:r>
                      <a:endParaRPr kumimoji="0" lang="en-US" sz="12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6000"/>
                        </a:lnSpc>
                        <a:spcBef>
                          <a:spcPct val="50000"/>
                        </a:spcBef>
                        <a:spcAft>
                          <a:spcPct val="0"/>
                        </a:spcAft>
                        <a:buClr>
                          <a:schemeClr val="tx1"/>
                        </a:buClr>
                        <a:buSzTx/>
                        <a:buFont typeface="Wingdings 2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As of 1/1/2011</a:t>
                      </a:r>
                    </a:p>
                  </a:txBody>
                  <a:tcPr marT="72000" marB="72000" anchor="ctr" horzOverflow="overflow">
                    <a:lnL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0"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58775" marR="0" lvl="0" indent="-358775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Heading</a:t>
                      </a:r>
                    </a:p>
                    <a:p>
                      <a:pPr marL="190500" marR="0" lvl="1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135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373063" marR="0" lvl="2" indent="-182563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‒"/>
                        <a:tabLst/>
                      </a:pPr>
                      <a:r>
                        <a:rPr kumimoji="0" 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Dash</a:t>
                      </a:r>
                    </a:p>
                    <a:p>
                      <a:pPr marL="565150" marR="0" lvl="3" indent="-190500" algn="l" defTabSz="957263" rtl="0" eaLnBrk="0" fontAlgn="base" latinLnBrk="0" hangingPunct="0">
                        <a:lnSpc>
                          <a:spcPct val="100000"/>
                        </a:lnSpc>
                        <a:spcBef>
                          <a:spcPts val="575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002776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Subbullet</a:t>
                      </a:r>
                      <a:endParaRPr kumimoji="0" 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2776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66462" marR="66462" marT="72000" marB="72000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762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583838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FE56A1A7-21CE-FF44-B7E5-5962664966F5}" type="datetime1">
              <a:rPr lang="nl-BE" smtClean="0"/>
              <a:t>25/04/16</a:t>
            </a:fld>
            <a:endParaRPr lang="en-US" dirty="0"/>
          </a:p>
        </p:txBody>
      </p:sp>
      <p:graphicFrame>
        <p:nvGraphicFramePr>
          <p:cNvPr id="15" name="Group 23"/>
          <p:cNvGraphicFramePr>
            <a:graphicFrameLocks/>
          </p:cNvGraphicFramePr>
          <p:nvPr userDrawn="1">
            <p:extLst>
              <p:ext uri="{D42A27DB-BD31-4B8C-83A1-F6EECF244321}">
                <p14:modId xmlns:p14="http://schemas.microsoft.com/office/powerpoint/2010/main" val="4273203851"/>
              </p:ext>
            </p:extLst>
          </p:nvPr>
        </p:nvGraphicFramePr>
        <p:xfrm>
          <a:off x="1676399" y="1487488"/>
          <a:ext cx="9826624" cy="4252912"/>
        </p:xfrm>
        <a:graphic>
          <a:graphicData uri="http://schemas.openxmlformats.org/drawingml/2006/table">
            <a:tbl>
              <a:tblPr/>
              <a:tblGrid>
                <a:gridCol w="1864961"/>
                <a:gridCol w="7961663"/>
              </a:tblGrid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Provision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nl-BE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Title of provision</a:t>
                      </a:r>
                      <a:endParaRPr kumimoji="0" lang="en-US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bg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anchor="ctr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2D6C88"/>
                    </a:solidFill>
                  </a:tcPr>
                </a:tc>
              </a:tr>
              <a:tr h="114428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Application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Effective date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1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67827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Significant issues/</a:t>
                      </a:r>
                      <a:b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</a:b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observations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</a:p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nl-BE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Bullet</a:t>
                      </a:r>
                      <a:endParaRPr kumimoji="0" 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ＭＳ Ｐゴシック" charset="0"/>
                        <a:cs typeface="Arial" charset="0"/>
                      </a:endParaRP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678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</a:t>
                      </a:r>
                    </a:p>
                  </a:txBody>
                  <a:tcPr marL="91527" marR="91527" anchor="ctr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40A8C5"/>
                    </a:solidFill>
                  </a:tcPr>
                </a:tc>
                <a:tc>
                  <a:txBody>
                    <a:bodyPr/>
                    <a:lstStyle/>
                    <a:p>
                      <a:pPr marL="176213" marR="0" lvl="0" indent="-176213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•"/>
                        <a:tabLst/>
                      </a:pPr>
                      <a:r>
                        <a:rPr kumimoji="0" 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ＭＳ Ｐゴシック" charset="0"/>
                          <a:cs typeface="Arial" charset="0"/>
                        </a:rPr>
                        <a:t>Reference to relevant legislation, regulation, circular, …</a:t>
                      </a:r>
                    </a:p>
                  </a:txBody>
                  <a:tcPr marL="91527" marR="91527" horzOverflow="overflow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A1D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41839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2862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2862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2862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DE7276F6-C42C-174B-A310-8EC015F04ECB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7" name="Slide Number Placeholder 2"/>
          <p:cNvSpPr txBox="1">
            <a:spLocks/>
          </p:cNvSpPr>
          <p:nvPr userDrawn="1"/>
        </p:nvSpPr>
        <p:spPr bwMode="auto">
          <a:xfrm>
            <a:off x="1708151" y="6489477"/>
            <a:ext cx="282575" cy="1297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b"/>
          <a:lstStyle>
            <a:defPPr>
              <a:defRPr lang="en-US"/>
            </a:defPPr>
            <a:lvl1pPr marL="0" algn="r" defTabSz="957263" rtl="0" eaLnBrk="0" latinLnBrk="0" hangingPunct="0">
              <a:defRPr sz="1900" b="0" i="0" kern="1200">
                <a:solidFill>
                  <a:schemeClr val="tx1"/>
                </a:solidFill>
                <a:effectLst/>
                <a:latin typeface="Arial" charset="0"/>
                <a:ea typeface="ＭＳ Ｐゴシック" charset="0"/>
                <a:cs typeface="Arial" charset="0"/>
              </a:defRPr>
            </a:lvl1pPr>
            <a:lvl2pPr marL="742950" indent="-28575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2pPr>
            <a:lvl3pPr marL="11430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3pPr>
            <a:lvl4pPr marL="16002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4pPr>
            <a:lvl5pPr marL="2057400" indent="-228600" algn="l" defTabSz="957263" rtl="0" eaLnBrk="0" latinLnBrk="0" hangingPunct="0"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5pPr>
            <a:lvl6pPr marL="25146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6pPr>
            <a:lvl7pPr marL="29718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7pPr>
            <a:lvl8pPr marL="34290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8pPr>
            <a:lvl9pPr marL="3886200" indent="-228600" algn="l" defTabSz="957263" rtl="0" eaLnBrk="0" fontAlgn="base" latinLnBrk="0" hangingPunct="0">
              <a:spcBef>
                <a:spcPct val="0"/>
              </a:spcBef>
              <a:spcAft>
                <a:spcPct val="0"/>
              </a:spcAft>
              <a:defRPr sz="1900" kern="120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9pPr>
          </a:lstStyle>
          <a:p>
            <a:pPr eaLnBrk="1" hangingPunct="1"/>
            <a:endParaRPr lang="en-US" sz="1000" dirty="0">
              <a:solidFill>
                <a:schemeClr val="tx2"/>
              </a:solidFill>
            </a:endParaRPr>
          </a:p>
        </p:txBody>
      </p:sp>
      <p:grpSp>
        <p:nvGrpSpPr>
          <p:cNvPr id="8" name="Group 12"/>
          <p:cNvGrpSpPr>
            <a:grpSpLocks/>
          </p:cNvGrpSpPr>
          <p:nvPr userDrawn="1"/>
        </p:nvGrpSpPr>
        <p:grpSpPr bwMode="auto">
          <a:xfrm>
            <a:off x="1676401" y="1312639"/>
            <a:ext cx="4698999" cy="4478561"/>
            <a:chOff x="300" y="872"/>
            <a:chExt cx="1847" cy="3931"/>
          </a:xfrm>
        </p:grpSpPr>
        <p:sp>
          <p:nvSpPr>
            <p:cNvPr id="9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2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  <p:grpSp>
        <p:nvGrpSpPr>
          <p:cNvPr id="12" name="Group 12"/>
          <p:cNvGrpSpPr>
            <a:grpSpLocks/>
          </p:cNvGrpSpPr>
          <p:nvPr userDrawn="1"/>
        </p:nvGrpSpPr>
        <p:grpSpPr bwMode="auto">
          <a:xfrm>
            <a:off x="6959600" y="1312639"/>
            <a:ext cx="4543423" cy="4478561"/>
            <a:chOff x="300" y="872"/>
            <a:chExt cx="1847" cy="3931"/>
          </a:xfrm>
        </p:grpSpPr>
        <p:sp>
          <p:nvSpPr>
            <p:cNvPr id="16" name="Text Box 10"/>
            <p:cNvSpPr txBox="1">
              <a:spLocks noChangeArrowheads="1"/>
            </p:cNvSpPr>
            <p:nvPr/>
          </p:nvSpPr>
          <p:spPr bwMode="auto">
            <a:xfrm>
              <a:off x="300" y="872"/>
              <a:ext cx="1847" cy="199"/>
            </a:xfrm>
            <a:prstGeom prst="rect">
              <a:avLst/>
            </a:prstGeom>
            <a:solidFill>
              <a:srgbClr val="2D6C88"/>
            </a:solidFill>
            <a:ln w="12700">
              <a:solidFill>
                <a:srgbClr val="00A1DE"/>
              </a:solidFill>
              <a:miter lim="800000"/>
              <a:headEnd/>
              <a:tailEnd type="none" w="sm" len="med"/>
            </a:ln>
          </p:spPr>
          <p:txBody>
            <a:bodyPr lIns="40118" tIns="40118" rIns="40118" bIns="40118" anchor="ctr" anchorCtr="1"/>
            <a:lstStyle>
              <a:lvl1pPr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ＭＳ Ｐゴシック" charset="0"/>
                  <a:cs typeface="Arial" charset="0"/>
                </a:defRPr>
              </a:lvl1pPr>
              <a:lvl2pPr marL="742950" indent="-28575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2pPr>
              <a:lvl3pPr marL="11430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3pPr>
              <a:lvl4pPr marL="16002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4pPr>
              <a:lvl5pPr marL="2057400" indent="-228600" defTabSz="957263" eaLnBrk="0" hangingPunct="0"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5pPr>
              <a:lvl6pPr marL="25146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6pPr>
              <a:lvl7pPr marL="29718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7pPr>
              <a:lvl8pPr marL="34290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8pPr>
              <a:lvl9pPr marL="3886200" indent="-228600" defTabSz="957263" eaLnBrk="0" fontAlgn="base" hangingPunct="0">
                <a:spcBef>
                  <a:spcPct val="0"/>
                </a:spcBef>
                <a:spcAft>
                  <a:spcPct val="0"/>
                </a:spcAft>
                <a:defRPr sz="1900">
                  <a:solidFill>
                    <a:schemeClr val="tx1"/>
                  </a:solidFill>
                  <a:latin typeface="Arial" charset="0"/>
                  <a:ea typeface="Arial" charset="0"/>
                  <a:cs typeface="Arial" charset="0"/>
                </a:defRPr>
              </a:lvl9pPr>
            </a:lstStyle>
            <a:p>
              <a:pPr algn="ctr" eaLnBrk="1" hangingPunct="1"/>
              <a:r>
                <a:rPr lang="en-US" sz="1400" b="1" dirty="0">
                  <a:solidFill>
                    <a:srgbClr val="FFFFFF"/>
                  </a:solidFill>
                </a:rPr>
                <a:t>Text</a:t>
              </a:r>
            </a:p>
          </p:txBody>
        </p:sp>
        <p:sp>
          <p:nvSpPr>
            <p:cNvPr id="17" name="Rectangle 18"/>
            <p:cNvSpPr>
              <a:spLocks noChangeArrowheads="1"/>
            </p:cNvSpPr>
            <p:nvPr/>
          </p:nvSpPr>
          <p:spPr bwMode="auto">
            <a:xfrm>
              <a:off x="300" y="1071"/>
              <a:ext cx="1847" cy="3732"/>
            </a:xfrm>
            <a:prstGeom prst="rect">
              <a:avLst/>
            </a:prstGeom>
            <a:noFill/>
            <a:ln w="12700" algn="ctr">
              <a:solidFill>
                <a:srgbClr val="00A1DE"/>
              </a:solidFill>
              <a:miter lim="800000"/>
              <a:headEnd/>
              <a:tailEnd/>
            </a:ln>
          </p:spPr>
          <p:txBody>
            <a:bodyPr lIns="40118" tIns="40118" rIns="40118" bIns="40118"/>
            <a:lstStyle/>
            <a:p>
              <a:pPr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Paragraph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(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if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not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 </a:t>
              </a: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needed</a:t>
              </a:r>
              <a:r>
                <a:rPr lang="nl-NL" sz="1400" dirty="0">
                  <a:solidFill>
                    <a:srgbClr val="002776"/>
                  </a:solidFill>
                  <a:latin typeface="Arial"/>
                  <a:ea typeface="+mn-ea"/>
                  <a:cs typeface="+mn-cs"/>
                </a:rPr>
                <a:t>, delete)</a:t>
              </a:r>
            </a:p>
            <a:p>
              <a:pPr marL="191002" lvl="1" indent="-191002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4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Bullet</a:t>
              </a:r>
              <a:endParaRPr lang="nl-NL" sz="14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74545" lvl="2" indent="-18354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‒"/>
                <a:defRPr/>
              </a:pPr>
              <a:r>
                <a:rPr lang="nl-NL" sz="1200" dirty="0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Dash</a:t>
              </a:r>
            </a:p>
            <a:p>
              <a:pPr marL="565547" lvl="3" indent="-191002" defTabSz="957998">
                <a:lnSpc>
                  <a:spcPct val="106000"/>
                </a:lnSpc>
                <a:spcBef>
                  <a:spcPts val="576"/>
                </a:spcBef>
                <a:spcAft>
                  <a:spcPts val="0"/>
                </a:spcAft>
                <a:buFont typeface="Arial" charset="0"/>
                <a:buChar char="•"/>
                <a:defRPr/>
              </a:pPr>
              <a:r>
                <a:rPr lang="nl-NL" sz="1200" dirty="0" err="1">
                  <a:solidFill>
                    <a:srgbClr val="002776"/>
                  </a:solidFill>
                  <a:latin typeface="Arial"/>
                  <a:ea typeface="+mj-ea"/>
                  <a:cs typeface="+mj-cs"/>
                </a:rPr>
                <a:t>Subbullet</a:t>
              </a:r>
              <a:endParaRPr lang="nl-NL" sz="1200" dirty="0">
                <a:solidFill>
                  <a:srgbClr val="002776"/>
                </a:solidFill>
                <a:latin typeface="Arial"/>
                <a:ea typeface="+mj-ea"/>
                <a:cs typeface="+mj-cs"/>
              </a:endParaRPr>
            </a:p>
            <a:p>
              <a:pPr marL="359623" indent="-359623" defTabSz="957998">
                <a:lnSpc>
                  <a:spcPct val="106000"/>
                </a:lnSpc>
                <a:spcBef>
                  <a:spcPts val="1344"/>
                </a:spcBef>
                <a:spcAft>
                  <a:spcPts val="0"/>
                </a:spcAft>
                <a:defRPr/>
              </a:pPr>
              <a:endParaRPr lang="nl-NL" sz="1400" dirty="0">
                <a:solidFill>
                  <a:srgbClr val="002776"/>
                </a:solidFill>
                <a:latin typeface="Arial"/>
                <a:ea typeface="+mn-ea"/>
                <a:cs typeface="+mn-c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1822768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indent="0" algn="l">
              <a:buFont typeface="+mj-lt"/>
              <a:buNone/>
              <a:defRPr>
                <a:solidFill>
                  <a:srgbClr val="404040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8746C2FD-C2D7-5144-9880-CEB691146078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9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1385888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8115300" y="3297238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15" name="Rectangle 4"/>
          <p:cNvSpPr>
            <a:spLocks noChangeArrowheads="1"/>
          </p:cNvSpPr>
          <p:nvPr userDrawn="1"/>
        </p:nvSpPr>
        <p:spPr bwMode="gray">
          <a:xfrm>
            <a:off x="1681163" y="135413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Objective(s)</a:t>
            </a:r>
          </a:p>
        </p:txBody>
      </p:sp>
      <p:sp>
        <p:nvSpPr>
          <p:cNvPr id="16" name="Rectangle 13"/>
          <p:cNvSpPr>
            <a:spLocks noChangeArrowheads="1"/>
          </p:cNvSpPr>
          <p:nvPr userDrawn="1"/>
        </p:nvSpPr>
        <p:spPr bwMode="gray">
          <a:xfrm>
            <a:off x="1681163" y="3297237"/>
            <a:ext cx="1862137" cy="1417638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Key provisions</a:t>
            </a:r>
          </a:p>
        </p:txBody>
      </p:sp>
      <p:sp>
        <p:nvSpPr>
          <p:cNvPr id="19" name="Rectangle 4"/>
          <p:cNvSpPr>
            <a:spLocks noChangeArrowheads="1"/>
          </p:cNvSpPr>
          <p:nvPr userDrawn="1"/>
        </p:nvSpPr>
        <p:spPr bwMode="gray">
          <a:xfrm>
            <a:off x="1676401" y="2312987"/>
            <a:ext cx="1862137" cy="571500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Scope</a:t>
            </a:r>
          </a:p>
        </p:txBody>
      </p:sp>
      <p:sp>
        <p:nvSpPr>
          <p:cNvPr id="22" name="Rectangle 4"/>
          <p:cNvSpPr>
            <a:spLocks noChangeArrowheads="1"/>
          </p:cNvSpPr>
          <p:nvPr userDrawn="1"/>
        </p:nvSpPr>
        <p:spPr bwMode="gray">
          <a:xfrm>
            <a:off x="1676401" y="5116512"/>
            <a:ext cx="1862137" cy="569913"/>
          </a:xfrm>
          <a:prstGeom prst="rect">
            <a:avLst/>
          </a:prstGeom>
          <a:solidFill>
            <a:srgbClr val="2D6C88"/>
          </a:solidFill>
          <a:ln w="12700" algn="ctr">
            <a:noFill/>
            <a:miter lim="800000"/>
            <a:headEnd/>
            <a:tailEnd/>
          </a:ln>
        </p:spPr>
        <p:txBody>
          <a:bodyPr lIns="72000" tIns="72000" rIns="72000" bIns="72000" anchor="ctr" anchorCtr="1"/>
          <a:lstStyle/>
          <a:p>
            <a:pPr algn="ctr">
              <a:lnSpc>
                <a:spcPct val="106000"/>
              </a:lnSpc>
              <a:defRPr/>
            </a:pPr>
            <a:r>
              <a:rPr lang="en-US" sz="1400" b="1" dirty="0">
                <a:solidFill>
                  <a:schemeClr val="bg1"/>
                </a:solidFill>
                <a:ea typeface="+mn-ea"/>
              </a:rPr>
              <a:t>Entry in force</a:t>
            </a:r>
          </a:p>
        </p:txBody>
      </p:sp>
      <p:sp>
        <p:nvSpPr>
          <p:cNvPr id="36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2327275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39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8115300" y="5135562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0" name="Text Placeholder 24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1389064"/>
            <a:ext cx="3387723" cy="5508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1" name="Text Placeholder 26"/>
          <p:cNvSpPr>
            <a:spLocks noGrp="1"/>
          </p:cNvSpPr>
          <p:nvPr>
            <p:ph type="body" sz="quarter" idx="4294967295" hasCustomPrompt="1"/>
          </p:nvPr>
        </p:nvSpPr>
        <p:spPr bwMode="auto">
          <a:xfrm>
            <a:off x="4114800" y="3300414"/>
            <a:ext cx="3387723" cy="14430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 smtClean="0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2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2330451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  <p:sp>
        <p:nvSpPr>
          <p:cNvPr id="43" name="Text Placeholder 22"/>
          <p:cNvSpPr>
            <a:spLocks noGrp="1"/>
          </p:cNvSpPr>
          <p:nvPr>
            <p:ph type="body" sz="quarter" idx="4294967295"/>
          </p:nvPr>
        </p:nvSpPr>
        <p:spPr bwMode="auto">
          <a:xfrm>
            <a:off x="4114800" y="5138738"/>
            <a:ext cx="3387723" cy="574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noAutofit/>
          </a:bodyPr>
          <a:lstStyle>
            <a:lvl2pPr>
              <a:defRPr sz="1400"/>
            </a:lvl2pPr>
          </a:lstStyle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  <a:p>
            <a:pPr lvl="1" eaLnBrk="1" hangingPunct="1">
              <a:spcBef>
                <a:spcPts val="575"/>
              </a:spcBef>
            </a:pPr>
            <a:r>
              <a:rPr lang="nl-NL" dirty="0" err="1">
                <a:solidFill>
                  <a:srgbClr val="002776"/>
                </a:solidFill>
                <a:latin typeface="Arial" charset="0"/>
              </a:rPr>
              <a:t>Bullet</a:t>
            </a:r>
            <a:endParaRPr lang="nl-NL" dirty="0">
              <a:solidFill>
                <a:srgbClr val="002776"/>
              </a:solidFill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753857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ussen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Afbeelding 1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2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Tussenpagina titel</a:t>
            </a:r>
            <a:endParaRPr lang="nl-NL" noProof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404040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0" y="1352006"/>
            <a:ext cx="5407023" cy="4434130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nl-NL" noProof="0" dirty="0" smtClean="0"/>
              <a:t>Klik om de tekststijl van het model te bewerken</a:t>
            </a:r>
          </a:p>
          <a:p>
            <a:pPr lvl="1"/>
            <a:r>
              <a:rPr lang="nl-NL" noProof="0" dirty="0" smtClean="0"/>
              <a:t>Tweede niveau</a:t>
            </a:r>
          </a:p>
          <a:p>
            <a:pPr lvl="2"/>
            <a:r>
              <a:rPr lang="nl-NL" noProof="0" dirty="0" smtClean="0"/>
              <a:t>Derde niveau</a:t>
            </a:r>
          </a:p>
          <a:p>
            <a:pPr lvl="3"/>
            <a:r>
              <a:rPr lang="nl-NL" noProof="0" dirty="0" smtClean="0"/>
              <a:t>Vierde niveau</a:t>
            </a:r>
          </a:p>
          <a:p>
            <a:pPr lvl="4"/>
            <a:r>
              <a:rPr lang="nl-NL" noProof="0" dirty="0" smtClean="0"/>
              <a:t>Vijfde niveau</a:t>
            </a:r>
            <a:endParaRPr lang="nl-NL" noProof="0" dirty="0"/>
          </a:p>
        </p:txBody>
      </p:sp>
      <p:graphicFrame>
        <p:nvGraphicFramePr>
          <p:cNvPr id="9" name="Grafiek 8"/>
          <p:cNvGraphicFramePr/>
          <p:nvPr userDrawn="1">
            <p:extLst>
              <p:ext uri="{D42A27DB-BD31-4B8C-83A1-F6EECF244321}">
                <p14:modId xmlns:p14="http://schemas.microsoft.com/office/powerpoint/2010/main" val="115920301"/>
              </p:ext>
            </p:extLst>
          </p:nvPr>
        </p:nvGraphicFramePr>
        <p:xfrm>
          <a:off x="1377405" y="1298720"/>
          <a:ext cx="3971109" cy="45567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11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Date Placeholder 3"/>
          <p:cNvSpPr>
            <a:spLocks noGrp="1"/>
          </p:cNvSpPr>
          <p:nvPr>
            <p:ph type="dt" sz="half" idx="10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6AB63E50-3CAC-B348-8D9C-025E6FDE83D9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15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ndpag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" name="Afbeelding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9590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90000" y="465774"/>
            <a:ext cx="2842986" cy="764053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428797" y="2351315"/>
            <a:ext cx="6393089" cy="1776548"/>
          </a:xfrm>
        </p:spPr>
        <p:txBody>
          <a:bodyPr/>
          <a:lstStyle>
            <a:lvl1pPr marL="0" indent="0" algn="ctr">
              <a:buFont typeface="+mj-lt"/>
              <a:buNone/>
              <a:defRPr>
                <a:solidFill>
                  <a:srgbClr val="DDCEBE"/>
                </a:solidFill>
                <a:latin typeface="Chaparral Pro" charset="0"/>
                <a:ea typeface="Chaparral Pro" charset="0"/>
                <a:cs typeface="Chaparral Pro" charset="0"/>
              </a:defRPr>
            </a:lvl1pPr>
          </a:lstStyle>
          <a:p>
            <a:r>
              <a:rPr lang="nl-NL" noProof="0" dirty="0" smtClean="0"/>
              <a:t>Eindpagina titel</a:t>
            </a:r>
            <a:endParaRPr lang="nl-NL" noProof="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3" y="0"/>
            <a:ext cx="1525587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rgbClr val="40A8C5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rgbClr val="2D6C88"/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676401" y="354965"/>
            <a:ext cx="9826624" cy="6858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 noProof="0" dirty="0" smtClean="0"/>
              <a:t>Titelstijl van model bewerken</a:t>
            </a:r>
            <a:endParaRPr lang="nl-NL" noProof="0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76401" y="6337076"/>
            <a:ext cx="27812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6337076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6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2"/>
          </p:nvPr>
        </p:nvSpPr>
        <p:spPr>
          <a:xfrm>
            <a:off x="9048459" y="6337076"/>
            <a:ext cx="1143000" cy="365125"/>
          </a:xfrm>
          <a:prstGeom prst="rect">
            <a:avLst/>
          </a:prstGeom>
        </p:spPr>
        <p:txBody>
          <a:bodyPr anchor="b"/>
          <a:lstStyle>
            <a:lvl1pPr algn="ctr">
              <a:defRPr sz="1600"/>
            </a:lvl1pPr>
          </a:lstStyle>
          <a:p>
            <a:fld id="{E4AB6C71-8EC0-EF46-80F5-5D2BE9BA7823}" type="datetime1">
              <a:rPr lang="nl-BE" smtClean="0"/>
              <a:t>25/04/16</a:t>
            </a:fld>
            <a:endParaRPr lang="en-US" dirty="0"/>
          </a:p>
        </p:txBody>
      </p: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8618" y="5998664"/>
            <a:ext cx="2652893" cy="71296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7" r:id="rId3"/>
    <p:sldLayoutId id="2147483668" r:id="rId4"/>
    <p:sldLayoutId id="2147483669" r:id="rId5"/>
    <p:sldLayoutId id="2147483666" r:id="rId6"/>
    <p:sldLayoutId id="2147483655" r:id="rId7"/>
    <p:sldLayoutId id="2147483652" r:id="rId8"/>
    <p:sldLayoutId id="2147483665" r:id="rId9"/>
    <p:sldLayoutId id="2147483653" r:id="rId10"/>
    <p:sldLayoutId id="2147483654" r:id="rId11"/>
    <p:sldLayoutId id="2147483656" r:id="rId12"/>
  </p:sldLayoutIdLst>
  <p:timing>
    <p:tnLst>
      <p:par>
        <p:cTn id="1" dur="indefinite" restart="never" nodeType="tmRoot"/>
      </p:par>
    </p:tnLst>
  </p:timing>
  <p:hf hdr="0" ftr="0"/>
  <p:txStyles>
    <p:titleStyle>
      <a:lvl1pPr algn="l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rgbClr val="404040"/>
          </a:solidFill>
          <a:effectLst/>
          <a:latin typeface="Chaparral Pro" charset="0"/>
          <a:ea typeface="Chaparral Pro" charset="0"/>
          <a:cs typeface="Chaparral Pro" charset="0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2928400" y="2057400"/>
            <a:ext cx="8574622" cy="2057739"/>
          </a:xfrm>
        </p:spPr>
        <p:txBody>
          <a:bodyPr>
            <a:normAutofit/>
          </a:bodyPr>
          <a:lstStyle/>
          <a:p>
            <a:r>
              <a:rPr lang="nl-NL" sz="4800" noProof="0" dirty="0" smtClean="0"/>
              <a:t/>
            </a:r>
            <a:br>
              <a:rPr lang="nl-NL" sz="4800" noProof="0" dirty="0" smtClean="0"/>
            </a:br>
            <a:endParaRPr lang="nl-NL" sz="4800" noProof="0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>
          <a:xfrm>
            <a:off x="4515377" y="2803144"/>
            <a:ext cx="6987645" cy="1124373"/>
          </a:xfrm>
        </p:spPr>
        <p:txBody>
          <a:bodyPr anchor="b">
            <a:noAutofit/>
          </a:bodyPr>
          <a:lstStyle/>
          <a:p>
            <a:r>
              <a:rPr lang="nl-NL" dirty="0"/>
              <a:t>Grondregels van </a:t>
            </a:r>
            <a:r>
              <a:rPr lang="nl-NL" dirty="0" smtClean="0"/>
              <a:t>het</a:t>
            </a:r>
          </a:p>
          <a:p>
            <a:r>
              <a:rPr lang="nl-NL" dirty="0" smtClean="0"/>
              <a:t>Belgisch </a:t>
            </a:r>
            <a:r>
              <a:rPr lang="nl-NL" dirty="0"/>
              <a:t>fiscaal recht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994FA6-3ED6-B44A-906B-2509370DF4A4}" type="datetime1">
              <a:rPr lang="nl-BE" smtClean="0"/>
              <a:t>25/04/16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62541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2.b Invoering van een fiscale wet - beginselen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Alle essentiële elementen van de belastingheffing moeten door een wet zelf worden geregeld: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Belastingplicht;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Belastbaar feit;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Grondslag;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Tarief;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Vrijstellingen.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Minder belangrijke elementen </a:t>
            </a:r>
            <a:r>
              <a:rPr lang="nl-NL" dirty="0"/>
              <a:t>van de belastingheffing </a:t>
            </a:r>
            <a:r>
              <a:rPr lang="nl-NL" dirty="0" smtClean="0"/>
              <a:t>mogen worden gedelegeerd aan de Koning / Minister(raad)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Toetsing van fiscale wetgeving door het Grondwettelijk Hof sinds 2003</a:t>
            </a:r>
          </a:p>
          <a:p>
            <a:pPr>
              <a:buSzPct val="110000"/>
              <a:buFont typeface="Wingdings" charset="2"/>
              <a:buChar char="Ø"/>
            </a:pPr>
            <a:endParaRPr lang="nl-NL" dirty="0" smtClean="0"/>
          </a:p>
          <a:p>
            <a:pPr>
              <a:buSzPct val="110000"/>
              <a:buFont typeface="Wingdings" charset="2"/>
              <a:buChar char="Ø"/>
            </a:pPr>
            <a:endParaRPr lang="nl-NL" dirty="0" smtClean="0"/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882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2.c Invoering van de fiscale wet - praktijk (</a:t>
            </a:r>
            <a:r>
              <a:rPr lang="nl-NL" dirty="0" smtClean="0"/>
              <a:t>1/3)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Fiscale administratie bereidt een ontwerptekst voor, al dan niet op vraag van de </a:t>
            </a:r>
            <a:r>
              <a:rPr lang="nl-NL" dirty="0" err="1" smtClean="0"/>
              <a:t>MinFin</a:t>
            </a:r>
            <a:endParaRPr lang="nl-NL" dirty="0" smtClean="0"/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Berekeningen financiële impact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Gebaseerd op beschikbare gegevens, fiscaal of anderzijds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Geïsoleerde benadering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Houden slechts zelden rekening met gedragswijzigingen / impact op toekomstige ontvangsten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Schattingen vaak gedreven door politieke motieven</a:t>
            </a:r>
            <a:endParaRPr lang="nl-NL" dirty="0" smtClean="0"/>
          </a:p>
          <a:p>
            <a:pPr lvl="1">
              <a:buSzPct val="110000"/>
              <a:buFont typeface="Wingdings" charset="2"/>
              <a:buChar char="Ø"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25462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2.c Invoering van de fiscale wet - praktijk </a:t>
            </a:r>
            <a:r>
              <a:rPr lang="nl-NL" dirty="0" smtClean="0"/>
              <a:t>(2/3)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ontwerptekst wordt besproken door de Directeurs Algemeen Beleid (de kabinetschefs van de </a:t>
            </a:r>
            <a:r>
              <a:rPr lang="nl-NL" sz="2000" dirty="0" err="1" smtClean="0"/>
              <a:t>vice</a:t>
            </a:r>
            <a:r>
              <a:rPr lang="nl-NL" sz="2000" dirty="0" smtClean="0"/>
              <a:t>-kabinetten) en het aantal openstaande punten eventueel verder beperkt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Ministerraad of het Kernkabinet aangevuld met de MinFin beslechten de laatste openstaande punten en geven aan het kabinet Financiën de opdracht om het wetsontwerp te finaliseren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Het wetsontwerp wordt ingediend in de Kamer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parlementsleden van meerderheid en oppositie krijgen in de Kamercommissie Financiën de gelegenheid om hun bemerkingen te maken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sz="1800" dirty="0" smtClean="0"/>
              <a:t>Uiterst zelden wordt de tekst nog gewijzigd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Het wetsontwerp wordt door de meerderheid goedgekeurd in de plenaire zitting van de Kamer</a:t>
            </a:r>
            <a:endParaRPr lang="nl-NL" sz="20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7818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2.c Invoering van de fiscale wet - praktijk </a:t>
            </a:r>
            <a:r>
              <a:rPr lang="nl-NL" dirty="0" smtClean="0"/>
              <a:t>(3/3)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ontwerptekst wordt besproken door de Directeurs Algemeen Beleid (de kabinetschefs van de </a:t>
            </a:r>
            <a:r>
              <a:rPr lang="nl-NL" sz="2000" dirty="0" err="1" smtClean="0"/>
              <a:t>vice</a:t>
            </a:r>
            <a:r>
              <a:rPr lang="nl-NL" sz="2000" dirty="0" smtClean="0"/>
              <a:t>-kabinetten) en het aantal openstaande punten eventueel verder beperkt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Ministerraad of het Kernkabinet aangevuld met de MinFin beslechten de laatste openstaande punten en geven aan het kabinet Financiën de opdracht om het wetsontwerp te finaliseren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Het wetsontwerp wordt ingediend in de Kamer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De parlementsleden van meerderheid en oppositie krijgen in de Kamercommissie Financiën de gelegenheid om hun bemerkingen te maken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sz="1800" dirty="0" smtClean="0"/>
              <a:t>Uiterst zelden wordt de tekst nog gewijzigd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sz="2000" dirty="0" smtClean="0"/>
              <a:t>Het wetsontwerp wordt door de meerderheid goedgekeurd in de plenaire zitting van de Kamer</a:t>
            </a:r>
            <a:endParaRPr lang="nl-NL" sz="200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2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2.d Gevolgen van het legaliteitsbeginsel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Fiscale schuld ontstaat enkel uit de wet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Belastbaar feit, grondslag, tarief, vrijstellingen zoals in de wet omschreven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Administratie heeft geen eigen beslissingsbevoegdheid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MOET fiscale schuld invorderen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Mag geen overeenkomsten sluiten over fiscale schuld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Fiscale aangifte is geen bekentenis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Kan ook door belastingplichtige worden rechtgezet (binnen wettelijke termijnen)</a:t>
            </a:r>
          </a:p>
          <a:p>
            <a:pPr lvl="1">
              <a:buSzPct val="110000"/>
              <a:buFont typeface="Wingdings" charset="2"/>
              <a:buChar char="Ø"/>
            </a:pPr>
            <a:r>
              <a:rPr lang="nl-NL" dirty="0" smtClean="0"/>
              <a:t>Fiscaal recht is van openbare orde</a:t>
            </a:r>
          </a:p>
          <a:p>
            <a:pPr lvl="2">
              <a:buSzPct val="110000"/>
              <a:buFont typeface="Arial" charset="0"/>
              <a:buChar char="•"/>
            </a:pPr>
            <a:r>
              <a:rPr lang="nl-NL" dirty="0" smtClean="0"/>
              <a:t>Fiscale rechter past fiscale wet toe en is niet beperkt tot standpunt fiscus of van belasting</a:t>
            </a:r>
            <a:r>
              <a:rPr lang="en-US" dirty="0" err="1" smtClean="0"/>
              <a:t>plichtige</a:t>
            </a:r>
            <a:endParaRPr lang="en-US" dirty="0" smtClean="0"/>
          </a:p>
          <a:p>
            <a:pPr lvl="2">
              <a:buSzPct val="110000"/>
              <a:buFont typeface="Arial" charset="0"/>
              <a:buChar char="•"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7283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2.d Gevolgen van het legaliteitsbeginsel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Quid ‘rulings’ (voorafgaande beslissingen in fiscale zaken)?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Fiscale wetgeving vaak complex en open tot verschillende interpretaties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Betreft de </a:t>
            </a:r>
            <a:r>
              <a:rPr lang="nl-NL" i="1" dirty="0" smtClean="0"/>
              <a:t>toepassing</a:t>
            </a:r>
            <a:r>
              <a:rPr lang="nl-NL" dirty="0" smtClean="0"/>
              <a:t> van de belastingwetten op </a:t>
            </a:r>
            <a:r>
              <a:rPr lang="nl-NL" i="1" dirty="0" smtClean="0"/>
              <a:t>individuele gevallen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Enkel voor de toekomst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Kan geen vermindering of vrijstelling van belasting tot gevolg hebben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Fundamentele </a:t>
            </a:r>
            <a:r>
              <a:rPr lang="nl-NL" i="1" dirty="0" smtClean="0"/>
              <a:t>vrijheid van belasting </a:t>
            </a:r>
            <a:r>
              <a:rPr lang="nl-NL" dirty="0" smtClean="0"/>
              <a:t>van personen en zaken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Alles is vrij van belasting tenzij de wet anders bepaald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Strikte interpretatie van de fiscale wet (vb. geen radiotaks op </a:t>
            </a:r>
            <a:r>
              <a:rPr lang="nl-NL" dirty="0" err="1" smtClean="0"/>
              <a:t>TV-toestellen</a:t>
            </a:r>
            <a:r>
              <a:rPr lang="nl-NL" dirty="0" smtClean="0"/>
              <a:t>)</a:t>
            </a:r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Belastingheffing: </a:t>
            </a:r>
            <a:r>
              <a:rPr lang="nl-NL" i="1" dirty="0" smtClean="0"/>
              <a:t>In dubio contra </a:t>
            </a:r>
            <a:r>
              <a:rPr lang="nl-NL" i="1" dirty="0" err="1" smtClean="0"/>
              <a:t>fiscum</a:t>
            </a:r>
            <a:endParaRPr lang="nl-NL" i="1" dirty="0" smtClean="0"/>
          </a:p>
          <a:p>
            <a:pPr lvl="1">
              <a:buSzPct val="110000"/>
              <a:buFont typeface="Arial" charset="0"/>
              <a:buChar char="•"/>
            </a:pPr>
            <a:r>
              <a:rPr lang="nl-NL" dirty="0" smtClean="0"/>
              <a:t>Belastingvrijstelling: </a:t>
            </a:r>
            <a:r>
              <a:rPr lang="nl-NL" i="1" dirty="0"/>
              <a:t>In dubio </a:t>
            </a:r>
            <a:r>
              <a:rPr lang="nl-NL" i="1" dirty="0" smtClean="0"/>
              <a:t>pro </a:t>
            </a:r>
            <a:r>
              <a:rPr lang="nl-NL" i="1" dirty="0" err="1" smtClean="0"/>
              <a:t>fisco</a:t>
            </a:r>
            <a:endParaRPr lang="nl-NL" i="1" dirty="0"/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Vrije keuze van de minst belaste weg ?</a:t>
            </a:r>
          </a:p>
          <a:p>
            <a:pPr lvl="1">
              <a:buSzPct val="110000"/>
              <a:buFont typeface="Arial" charset="0"/>
              <a:buChar char="•"/>
            </a:pPr>
            <a:endParaRPr lang="nl-NL" dirty="0" smtClean="0"/>
          </a:p>
          <a:p>
            <a:pPr lvl="1">
              <a:buSzPct val="110000"/>
              <a:buFont typeface="Arial" charset="0"/>
              <a:buChar char="•"/>
            </a:pPr>
            <a:endParaRPr lang="en-US" dirty="0" smtClean="0"/>
          </a:p>
          <a:p>
            <a:pPr lvl="2">
              <a:buSzPct val="110000"/>
              <a:buFont typeface="Arial" charset="0"/>
              <a:buChar char="•"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959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/>
              <a:t>2.e Vrije keuze van de minst belaste </a:t>
            </a:r>
            <a:r>
              <a:rPr lang="nl-NL" dirty="0" smtClean="0"/>
              <a:t>weg ?</a:t>
            </a:r>
            <a:endParaRPr lang="nl-NL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  Les 2       </a:t>
            </a:r>
          </a:p>
          <a:p>
            <a:pPr lvl="1">
              <a:buSzPct val="110000"/>
              <a:buFont typeface="Arial" charset="0"/>
              <a:buChar char="•"/>
            </a:pPr>
            <a:endParaRPr lang="en-US" dirty="0" smtClean="0"/>
          </a:p>
          <a:p>
            <a:pPr lvl="2">
              <a:buSzPct val="110000"/>
              <a:buFont typeface="Arial" charset="0"/>
              <a:buChar char="•"/>
            </a:pPr>
            <a:endParaRPr lang="nl-NL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4315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Vragenronde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585055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1. Inleiding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23145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1.a. Wat is een belasting? </a:t>
            </a:r>
            <a:endParaRPr lang="nl-NL" noProof="0" dirty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225296"/>
            <a:ext cx="9479279" cy="4578967"/>
          </a:xfrm>
          <a:prstGeom prst="rect">
            <a:avLst/>
          </a:prstGeom>
        </p:spPr>
        <p:txBody>
          <a:bodyPr/>
          <a:lstStyle/>
          <a:p>
            <a:pPr marL="0" indent="0">
              <a:buNone/>
            </a:pPr>
            <a:r>
              <a:rPr lang="nl-NL" sz="2800" b="1" u="sng" noProof="0" dirty="0" smtClean="0"/>
              <a:t>Belgische definitie</a:t>
            </a:r>
          </a:p>
          <a:p>
            <a:endParaRPr lang="nl-NL" sz="2800" noProof="0" dirty="0" smtClean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3B89D670-E473-804D-9D82-A19A2E056AED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6311788"/>
              </p:ext>
            </p:extLst>
          </p:nvPr>
        </p:nvGraphicFramePr>
        <p:xfrm>
          <a:off x="1731265" y="2070872"/>
          <a:ext cx="9113519" cy="370595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39020"/>
                <a:gridCol w="3074499"/>
              </a:tblGrid>
              <a:tr h="1076117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Heffing door </a:t>
                      </a:r>
                      <a:r>
                        <a:rPr lang="nl-NL" sz="2400" b="0" u="sng" kern="1200" noProof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het openbaar gezag</a:t>
                      </a:r>
                      <a:endParaRPr lang="nl-NL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8F1FB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Geen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privé</a:t>
                      </a:r>
                      <a:endParaRPr lang="nl-NL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>
                    <a:solidFill>
                      <a:srgbClr val="E8F1FB"/>
                    </a:solidFill>
                  </a:tcPr>
                </a:tc>
              </a:tr>
              <a:tr h="1553725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Op de geldmiddelen van personen die binnen het </a:t>
                      </a:r>
                      <a:r>
                        <a:rPr lang="nl-NL" sz="2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grondgebied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wonen of er belangen bezitten</a:t>
                      </a:r>
                      <a:endParaRPr lang="nl-NL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Vergelijk ‘U.S. Citizenship’ </a:t>
                      </a:r>
                      <a:endParaRPr lang="nl-NL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  <a:tr h="1076117"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Om (universeel)</a:t>
                      </a:r>
                      <a:r>
                        <a:rPr lang="nl-NL" sz="240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voor diensten </a:t>
                      </a:r>
                      <a:r>
                        <a:rPr lang="nl-NL" sz="2400" u="sng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van algemeen nut</a:t>
                      </a:r>
                      <a:r>
                        <a:rPr lang="nl-NL" sz="240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te worden aangewend</a:t>
                      </a:r>
                      <a:endParaRPr lang="nl-NL" sz="2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Vergelijk retributie</a:t>
                      </a:r>
                    </a:p>
                    <a:p>
                      <a:pPr marL="342900" marR="0" indent="-34290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2400" b="0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Vergelijk</a:t>
                      </a:r>
                      <a:r>
                        <a:rPr lang="nl-NL" sz="2400" b="0" kern="1200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SZ</a:t>
                      </a:r>
                      <a:endParaRPr lang="nl-NL" sz="2400" b="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999241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1.b. Soorten belastingen en inkomensmix Be Staat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10" name="Tabel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0874272"/>
              </p:ext>
            </p:extLst>
          </p:nvPr>
        </p:nvGraphicFramePr>
        <p:xfrm>
          <a:off x="6702551" y="1960912"/>
          <a:ext cx="4800472" cy="3260315"/>
        </p:xfrm>
        <a:graphic>
          <a:graphicData uri="http://schemas.openxmlformats.org/drawingml/2006/table">
            <a:tbl>
              <a:tblPr/>
              <a:tblGrid>
                <a:gridCol w="1516567"/>
                <a:gridCol w="1421034"/>
                <a:gridCol w="1038909"/>
                <a:gridCol w="823962"/>
              </a:tblGrid>
              <a:tr h="547351"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nl-NL" sz="900" b="0" i="0" u="none" strike="noStrike" dirty="0">
                          <a:effectLst/>
                          <a:latin typeface="Verdana" charset="0"/>
                        </a:rPr>
                        <a:t>Bron: NBB, cijfers 2014</a:t>
                      </a:r>
                    </a:p>
                  </a:txBody>
                  <a:tcPr marL="12700" marR="12700" marT="12700" marB="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1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Totaal </a:t>
                      </a:r>
                      <a:r>
                        <a:rPr lang="nl-NL" sz="900" b="1" i="0" u="none" strike="noStrike">
                          <a:solidFill>
                            <a:srgbClr val="000000"/>
                          </a:solidFill>
                          <a:effectLst/>
                          <a:latin typeface="Courier New" charset="0"/>
                        </a:rPr>
                        <a:t>(in miljoenen)</a:t>
                      </a:r>
                      <a:endParaRPr lang="nl-NL" sz="1100" b="1" i="0" u="none" strike="noStrike">
                        <a:solidFill>
                          <a:srgbClr val="000000"/>
                        </a:solidFill>
                        <a:effectLst/>
                        <a:latin typeface="Courier New" charset="0"/>
                      </a:endParaRP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C0C0C0"/>
                      </a:fgClr>
                      <a:bgClr>
                        <a:srgbClr val="FFFFFF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nl-NL" sz="1600" b="1" i="1" u="none" strike="noStrike">
                          <a:solidFill>
                            <a:srgbClr val="DD0806"/>
                          </a:solidFill>
                          <a:effectLst/>
                          <a:latin typeface="Courier New" charset="0"/>
                        </a:rPr>
                        <a:t>% 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pct50">
                      <a:fgClr>
                        <a:srgbClr val="C0C0C0"/>
                      </a:fgClr>
                      <a:bgClr>
                        <a:srgbClr val="FFFFFF"/>
                      </a:bgClr>
                    </a:pattFill>
                  </a:tcPr>
                </a:tc>
              </a:tr>
              <a:tr h="380767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Fiscale en parafiscale ontvangsten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179.653 €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100,00%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Directe 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66.843 €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37,21%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rowSpan="3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Directe 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Huishoudens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52.691 €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29,33%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Vennootschappen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13.099 €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7,29%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v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Andere sectoren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1.053 €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0,59%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Indirecte 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51.782 €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28,82%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Werkelijke sociale premies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57.122 €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31,80%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33171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nl-NL" sz="1050" b="0" i="0" u="none" strike="noStrike">
                          <a:effectLst/>
                          <a:latin typeface="Verdana" charset="0"/>
                        </a:rPr>
                        <a:t>Kapitaalbelastingen</a:t>
                      </a:r>
                    </a:p>
                  </a:txBody>
                  <a:tcPr marL="12700" marR="12700" marT="12700" marB="0" anchor="ctr">
                    <a:lnL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C0C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nl-NL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0" u="none" strike="noStrike">
                          <a:effectLst/>
                          <a:latin typeface="Arial" charset="0"/>
                        </a:rPr>
                        <a:t>3.906 €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nl-NL" sz="1050" b="0" i="1" u="none" strike="noStrike" dirty="0">
                          <a:solidFill>
                            <a:srgbClr val="C00000"/>
                          </a:solidFill>
                          <a:effectLst/>
                          <a:latin typeface="Arial" charset="0"/>
                        </a:rPr>
                        <a:t>2,17%</a:t>
                      </a:r>
                    </a:p>
                  </a:txBody>
                  <a:tcPr marL="12700" marR="12700" marT="1270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4824981" cy="4152900"/>
          </a:xfrm>
        </p:spPr>
        <p:txBody>
          <a:bodyPr>
            <a:normAutofit fontScale="92500" lnSpcReduction="10000"/>
          </a:bodyPr>
          <a:lstStyle/>
          <a:p>
            <a:r>
              <a:rPr lang="nl-NL" dirty="0" smtClean="0"/>
              <a:t>Directe belastingen (vb. Inkomstenbelasting)</a:t>
            </a:r>
          </a:p>
          <a:p>
            <a:r>
              <a:rPr lang="nl-NL" dirty="0" smtClean="0"/>
              <a:t>Met </a:t>
            </a:r>
            <a:r>
              <a:rPr lang="nl-NL" dirty="0" err="1"/>
              <a:t>I</a:t>
            </a:r>
            <a:r>
              <a:rPr lang="nl-NL" dirty="0" err="1" smtClean="0"/>
              <a:t>nkomstenB</a:t>
            </a:r>
            <a:r>
              <a:rPr lang="nl-NL" dirty="0" smtClean="0"/>
              <a:t> gelijkgestelde belastingen (vb. verkeersbelasting, BIV, eurovignet, …)</a:t>
            </a:r>
          </a:p>
          <a:p>
            <a:r>
              <a:rPr lang="nl-NL" dirty="0" smtClean="0"/>
              <a:t>Indirecte belastingen (vb. BTW, douane, accijnzen, registratierechten)</a:t>
            </a:r>
          </a:p>
          <a:p>
            <a:r>
              <a:rPr lang="nl-NL" dirty="0" smtClean="0"/>
              <a:t>Parafiscaliteit </a:t>
            </a:r>
            <a:r>
              <a:rPr lang="nl-NL" dirty="0" smtClean="0">
                <a:sym typeface="Wingdings"/>
              </a:rPr>
              <a:t> andere cursus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693973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1.c. Belastingbevoegdheden in een </a:t>
            </a:r>
            <a:r>
              <a:rPr lang="nl-NL" dirty="0"/>
              <a:t>federale Staat </a:t>
            </a:r>
            <a:r>
              <a:rPr lang="nl-NL" sz="1800" dirty="0" smtClean="0"/>
              <a:t>(1/3)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3" y="1612900"/>
            <a:ext cx="9122661" cy="4152900"/>
          </a:xfrm>
        </p:spPr>
        <p:txBody>
          <a:bodyPr>
            <a:normAutofit/>
          </a:bodyPr>
          <a:lstStyle/>
          <a:p>
            <a:r>
              <a:rPr lang="nl-NL" dirty="0" smtClean="0"/>
              <a:t>Federale Staat </a:t>
            </a:r>
            <a:r>
              <a:rPr lang="nl-NL" dirty="0" smtClean="0">
                <a:sym typeface="Wingdings"/>
              </a:rPr>
              <a:t> residuele belastingbevoegdheid</a:t>
            </a:r>
            <a:endParaRPr lang="nl-NL" dirty="0" smtClean="0"/>
          </a:p>
          <a:p>
            <a:r>
              <a:rPr lang="nl-NL" dirty="0" smtClean="0"/>
              <a:t>Eigenlijke Gewestbelastingen = door de GW aan de Gewesten toegewezen</a:t>
            </a:r>
          </a:p>
          <a:p>
            <a:pPr lvl="1"/>
            <a:r>
              <a:rPr lang="nl-NL" dirty="0"/>
              <a:t>de leegstandsheffing </a:t>
            </a:r>
            <a:r>
              <a:rPr lang="nl-NL" dirty="0" smtClean="0"/>
              <a:t>bedrijfsruimten</a:t>
            </a:r>
          </a:p>
          <a:p>
            <a:pPr lvl="1"/>
            <a:r>
              <a:rPr lang="nl-NL" dirty="0" smtClean="0"/>
              <a:t>de milieuheffingen</a:t>
            </a:r>
          </a:p>
          <a:p>
            <a:pPr lvl="1"/>
            <a:r>
              <a:rPr lang="nl-NL" dirty="0" smtClean="0"/>
              <a:t>de </a:t>
            </a:r>
            <a:r>
              <a:rPr lang="nl-NL" dirty="0"/>
              <a:t>planbatenheffing</a:t>
            </a:r>
            <a:r>
              <a:rPr lang="nl-NL" dirty="0" smtClean="0"/>
              <a:t>.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21173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1.c. Belastingbevoegdheden in een federale Staat </a:t>
            </a:r>
            <a:r>
              <a:rPr lang="nl-NL" sz="1800" noProof="0" dirty="0" smtClean="0"/>
              <a:t>(2/3)</a:t>
            </a:r>
            <a:endParaRPr lang="nl-NL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1" y="1597840"/>
            <a:ext cx="8967213" cy="41529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nl-NL" sz="1800" dirty="0" smtClean="0"/>
              <a:t>Oneigenlijke Gewestbelastingen: </a:t>
            </a:r>
          </a:p>
          <a:p>
            <a:pPr>
              <a:buFont typeface="Wingdings" charset="2"/>
              <a:buChar char="ü"/>
            </a:pPr>
            <a:r>
              <a:rPr lang="nl-NL" sz="1600" dirty="0" smtClean="0"/>
              <a:t>oorspronkelijk ingevoerd door de federale wetgever</a:t>
            </a:r>
            <a:r>
              <a:rPr lang="nl-NL" sz="1600" dirty="0"/>
              <a:t> </a:t>
            </a:r>
            <a:r>
              <a:rPr lang="nl-NL" sz="1600" dirty="0" smtClean="0"/>
              <a:t>en inkomsten ervan overgedragen aan Gewesten</a:t>
            </a:r>
          </a:p>
          <a:p>
            <a:pPr>
              <a:buFont typeface="Wingdings" charset="2"/>
              <a:buChar char="ü"/>
            </a:pPr>
            <a:r>
              <a:rPr lang="nl-NL" sz="1600" dirty="0" smtClean="0"/>
              <a:t>sinds </a:t>
            </a:r>
            <a:r>
              <a:rPr lang="nl-NL" sz="1600" dirty="0"/>
              <a:t>de vijfde staatshervorming zijn de gewesten bevoegd om de heffingsgrondslag, het tarief (de aanslagvoet) en de vrijstellingen te </a:t>
            </a:r>
            <a:r>
              <a:rPr lang="nl-NL" sz="1600" dirty="0" smtClean="0"/>
              <a:t>regelen</a:t>
            </a:r>
          </a:p>
          <a:p>
            <a:pPr>
              <a:buFont typeface="Wingdings" charset="2"/>
              <a:buChar char="ü"/>
            </a:pPr>
            <a:r>
              <a:rPr lang="nl-NL" sz="1600" dirty="0"/>
              <a:t> </a:t>
            </a:r>
            <a:endParaRPr lang="nl-NL" sz="1600" dirty="0" smtClean="0"/>
          </a:p>
        </p:txBody>
      </p:sp>
      <p:graphicFrame>
        <p:nvGraphicFramePr>
          <p:cNvPr id="6" name="Tabel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45153919"/>
              </p:ext>
            </p:extLst>
          </p:nvPr>
        </p:nvGraphicFramePr>
        <p:xfrm>
          <a:off x="2032000" y="3060530"/>
          <a:ext cx="8128000" cy="2197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50182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b="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belasting op de spelen en weddenschappen;</a:t>
                      </a:r>
                      <a:endParaRPr lang="nl-NL" sz="1300" b="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b="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recht van hypotheekvestiging op onroerende goederen;</a:t>
                      </a:r>
                      <a:endParaRPr lang="nl-NL" sz="1300" b="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belasting op de automatische ontspanningstoestellen;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schenkingsrecht;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openingsbelasting op de slijterijen van gegiste dranken;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kijk- en luistergeld;</a:t>
                      </a:r>
                      <a:endParaRPr lang="nl-NL" sz="130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successierecht en het recht van overgang bij overlijden van de niet-</a:t>
                      </a:r>
                      <a:r>
                        <a:rPr lang="nl-NL" sz="1300" kern="1200" dirty="0" err="1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rijksinwoners</a:t>
                      </a: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;</a:t>
                      </a:r>
                      <a:endParaRPr lang="nl-NL" sz="13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verkeersbelasting op de autovoertuigen;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21607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onroerende voorheffing;</a:t>
                      </a:r>
                      <a:endParaRPr lang="nl-NL" sz="130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de belasting op de </a:t>
                      </a:r>
                      <a:r>
                        <a:rPr lang="nl-NL" sz="1300" kern="1200" dirty="0" err="1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inverkeerstelling</a:t>
                      </a: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;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registratierecht op de overdrachten ten bezwarende titel van onroerende goederen;</a:t>
                      </a:r>
                      <a:endParaRPr lang="nl-NL" sz="13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85750" lvl="0" indent="-285750">
                        <a:spcAft>
                          <a:spcPts val="0"/>
                        </a:spcAft>
                        <a:buFont typeface="Arial" charset="0"/>
                        <a:buChar char="•"/>
                        <a:tabLst>
                          <a:tab pos="914400" algn="l"/>
                        </a:tabLst>
                      </a:pPr>
                      <a:r>
                        <a:rPr lang="nl-NL" sz="1300" kern="1200" dirty="0">
                          <a:solidFill>
                            <a:srgbClr val="404040"/>
                          </a:solidFill>
                          <a:effectLst/>
                          <a:latin typeface="Chaparral Pro" charset="0"/>
                          <a:ea typeface="Chaparral Pro" charset="0"/>
                          <a:cs typeface="Chaparral Pro" charset="0"/>
                        </a:rPr>
                        <a:t>het eurovignet.</a:t>
                      </a:r>
                      <a:endParaRPr lang="nl-NL" sz="1300" dirty="0">
                        <a:effectLst/>
                        <a:latin typeface="Times New Roman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7563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noProof="0" dirty="0" smtClean="0"/>
              <a:t>1.c. Belastingbevoegdheden in een federale Staat </a:t>
            </a:r>
            <a:r>
              <a:rPr lang="nl-NL" sz="1800" dirty="0" smtClean="0"/>
              <a:t>(3/3)</a:t>
            </a:r>
            <a:endParaRPr lang="nl-NL" sz="1800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2FCC8F89-CD65-1B45-9512-B73B47325B86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11" name="Tijdelijke aanduiding voor inhoud 4"/>
          <p:cNvSpPr>
            <a:spLocks noGrp="1"/>
          </p:cNvSpPr>
          <p:nvPr>
            <p:ph sz="half" idx="10"/>
          </p:nvPr>
        </p:nvSpPr>
        <p:spPr>
          <a:xfrm>
            <a:off x="1676401" y="1597840"/>
            <a:ext cx="8967213" cy="4152900"/>
          </a:xfrm>
        </p:spPr>
        <p:txBody>
          <a:bodyPr>
            <a:noAutofit/>
          </a:bodyPr>
          <a:lstStyle/>
          <a:p>
            <a:r>
              <a:rPr lang="nl-NL" sz="1800" dirty="0" smtClean="0"/>
              <a:t>Sinds 1 </a:t>
            </a:r>
            <a:r>
              <a:rPr lang="nl-NL" sz="1800" dirty="0"/>
              <a:t>juli 2014 (aanslagjaar 2015) </a:t>
            </a:r>
            <a:r>
              <a:rPr lang="nl-NL" sz="1800" dirty="0" smtClean="0"/>
              <a:t>kregen de Gewesten </a:t>
            </a:r>
            <a:r>
              <a:rPr lang="nl-NL" sz="1800" dirty="0"/>
              <a:t>ruimere bevoegdheden in de </a:t>
            </a:r>
            <a:r>
              <a:rPr lang="nl-NL" sz="1800" b="1" dirty="0" smtClean="0"/>
              <a:t>personenbelasting</a:t>
            </a:r>
            <a:r>
              <a:rPr lang="nl-NL" sz="1800" dirty="0" smtClean="0"/>
              <a:t> door een </a:t>
            </a:r>
            <a:r>
              <a:rPr lang="nl-NL" sz="1800" dirty="0"/>
              <a:t>systeem van fiscale autonomie via opcentiemen. </a:t>
            </a:r>
            <a:endParaRPr lang="nl-NL" sz="1800" dirty="0" smtClean="0"/>
          </a:p>
          <a:p>
            <a:r>
              <a:rPr lang="nl-NL" sz="1800" dirty="0" smtClean="0"/>
              <a:t>De </a:t>
            </a:r>
            <a:r>
              <a:rPr lang="nl-NL" sz="1800" dirty="0"/>
              <a:t>federale overheid verlaagt het tarief van de totale personenbelasting met ongeveer </a:t>
            </a:r>
            <a:r>
              <a:rPr lang="nl-NL" sz="1800" dirty="0" smtClean="0"/>
              <a:t>25% waarop </a:t>
            </a:r>
            <a:r>
              <a:rPr lang="nl-NL" sz="1800" dirty="0"/>
              <a:t>de </a:t>
            </a:r>
            <a:r>
              <a:rPr lang="nl-NL" sz="1800" dirty="0" smtClean="0"/>
              <a:t>Gewesten </a:t>
            </a:r>
            <a:r>
              <a:rPr lang="nl-NL" sz="1800" dirty="0"/>
              <a:t>zelf een bijkomend tarief (opcentiemen) kunnen voorzien</a:t>
            </a:r>
            <a:r>
              <a:rPr lang="nl-NL" sz="1800" dirty="0" smtClean="0"/>
              <a:t>. </a:t>
            </a:r>
          </a:p>
          <a:p>
            <a:r>
              <a:rPr lang="nl-NL" sz="1800" dirty="0" smtClean="0"/>
              <a:t>De </a:t>
            </a:r>
            <a:r>
              <a:rPr lang="nl-NL" sz="1800" dirty="0"/>
              <a:t>gewesten zijn ook bevoegd om belastingverminderingen en –vermeerderingen, kortingen en belastingkredieten toe te staan. De gewesten zijn exclusief bevoegd voor de volgende belastingverminderingen en belastingkredieten</a:t>
            </a:r>
            <a:r>
              <a:rPr lang="nl-NL" sz="1800" dirty="0" smtClean="0"/>
              <a:t>:</a:t>
            </a:r>
          </a:p>
          <a:p>
            <a:endParaRPr lang="nl-NL" sz="1800" dirty="0"/>
          </a:p>
          <a:p>
            <a:endParaRPr lang="nl-NL" sz="1800" dirty="0" smtClean="0"/>
          </a:p>
          <a:p>
            <a:endParaRPr lang="nl-NL" sz="1800" dirty="0" smtClean="0"/>
          </a:p>
          <a:p>
            <a:endParaRPr lang="nl-NL" sz="1800" dirty="0" smtClean="0"/>
          </a:p>
          <a:p>
            <a:r>
              <a:rPr lang="nl-NL" sz="1800" dirty="0" smtClean="0"/>
              <a:t>Er </a:t>
            </a:r>
            <a:r>
              <a:rPr lang="nl-NL" sz="1800" dirty="0"/>
              <a:t>mag </a:t>
            </a:r>
            <a:r>
              <a:rPr lang="nl-NL" sz="1800" dirty="0" smtClean="0"/>
              <a:t>evenwel niet </a:t>
            </a:r>
            <a:r>
              <a:rPr lang="nl-NL" sz="1800" dirty="0"/>
              <a:t>geraakt worden aan de </a:t>
            </a:r>
            <a:r>
              <a:rPr lang="nl-NL" sz="1800" dirty="0" smtClean="0"/>
              <a:t>federale belastbare </a:t>
            </a:r>
            <a:r>
              <a:rPr lang="nl-NL" sz="1800" dirty="0"/>
              <a:t>grondslag</a:t>
            </a:r>
            <a:r>
              <a:rPr lang="nl-NL" sz="1800" dirty="0" smtClean="0"/>
              <a:t>.</a:t>
            </a:r>
          </a:p>
        </p:txBody>
      </p:sp>
      <p:graphicFrame>
        <p:nvGraphicFramePr>
          <p:cNvPr id="3" name="Tabel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9103199"/>
              </p:ext>
            </p:extLst>
          </p:nvPr>
        </p:nvGraphicFramePr>
        <p:xfrm>
          <a:off x="2004567" y="3945128"/>
          <a:ext cx="8128000" cy="1285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/>
                <a:gridCol w="4064000"/>
              </a:tblGrid>
              <a:tr h="349842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b="0" dirty="0"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het verwerven of het behouden van de eigen woning (de zogenaamde woonbonus);</a:t>
                      </a: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  <a:tc>
                  <a:txBody>
                    <a:bodyPr/>
                    <a:lstStyle/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1200" b="0" dirty="0" smtClean="0"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onderhoud en restauratie van beschermde monumenten en landschappen;</a:t>
                      </a:r>
                    </a:p>
                  </a:txBody>
                  <a:tcPr marL="68580" marR="68580" marT="0" marB="0">
                    <a:solidFill>
                      <a:srgbClr val="E8F1FB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de beveiliging van woningen tegen inbraak of brand</a:t>
                      </a:r>
                      <a:r>
                        <a:rPr lang="nl-NL" sz="1200" dirty="0" smtClean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;</a:t>
                      </a:r>
                      <a:endParaRPr lang="nl-NL" sz="1200" dirty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voor de vernieuwing van woningen in een zone voor positief grootstedelijk beleid;</a:t>
                      </a:r>
                    </a:p>
                  </a:txBody>
                  <a:tcPr marL="68580" marR="68580" marT="0" marB="0"/>
                </a:tc>
              </a:tr>
              <a:tr h="534416"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betaald voor prestaties in het kader van plaatselijke werkgelegenheidsagentschappen en voor prestaties betaald met dienstencheques andere dan sociale dienstencheques;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171450" indent="-171450">
                        <a:spcAft>
                          <a:spcPts val="0"/>
                        </a:spcAft>
                        <a:buFont typeface="Arial" charset="0"/>
                        <a:buChar char="•"/>
                      </a:pPr>
                      <a:r>
                        <a:rPr lang="nl-NL" sz="1200" dirty="0"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uitgaven gedaan voor vernieuwing van tegen een redelijke huurprijs verhuurde woningen. </a:t>
                      </a:r>
                      <a:endParaRPr lang="nl-NL" sz="1200" dirty="0" smtClean="0">
                        <a:effectLst/>
                        <a:latin typeface="Calibri" charset="0"/>
                        <a:ea typeface="Calibri" charset="0"/>
                        <a:cs typeface="Times New Roman" charset="0"/>
                      </a:endParaRPr>
                    </a:p>
                    <a:p>
                      <a:pPr marL="171450" marR="0" indent="-17145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charset="0"/>
                        <a:buChar char="•"/>
                        <a:tabLst/>
                        <a:defRPr/>
                      </a:pPr>
                      <a:r>
                        <a:rPr lang="nl-NL" sz="1200" b="0" dirty="0" smtClean="0">
                          <a:solidFill>
                            <a:schemeClr val="tx1"/>
                          </a:solidFill>
                          <a:effectLst/>
                          <a:latin typeface="Calibri" charset="0"/>
                          <a:ea typeface="Calibri" charset="0"/>
                          <a:cs typeface="Times New Roman" charset="0"/>
                        </a:rPr>
                        <a:t>energiebesparende uitgaven in een woning;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0958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numm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Titel 2"/>
          <p:cNvSpPr>
            <a:spLocks noGrp="1"/>
          </p:cNvSpPr>
          <p:nvPr>
            <p:ph type="title"/>
          </p:nvPr>
        </p:nvSpPr>
        <p:spPr>
          <a:xfrm>
            <a:off x="5212081" y="2351315"/>
            <a:ext cx="6609806" cy="1776548"/>
          </a:xfrm>
        </p:spPr>
        <p:txBody>
          <a:bodyPr/>
          <a:lstStyle/>
          <a:p>
            <a:r>
              <a:rPr lang="nl-NL" dirty="0" smtClean="0"/>
              <a:t>2. Invoering van de Belasting: het Legaliteitsbeginsel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206363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NL" dirty="0" smtClean="0"/>
              <a:t>2.a Grondwettelijke definitie</a:t>
            </a:r>
            <a:endParaRPr lang="nl-NL" noProof="0" dirty="0">
              <a:solidFill>
                <a:srgbClr val="2D6C88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4294967295"/>
          </p:nvPr>
        </p:nvSpPr>
        <p:spPr>
          <a:xfrm>
            <a:off x="1676401" y="1371600"/>
            <a:ext cx="9616439" cy="4432663"/>
          </a:xfrm>
          <a:prstGeom prst="rect">
            <a:avLst/>
          </a:prstGeom>
        </p:spPr>
        <p:txBody>
          <a:bodyPr/>
          <a:lstStyle/>
          <a:p>
            <a:pPr marL="0" indent="0">
              <a:buSzPct val="110000"/>
              <a:buNone/>
            </a:pPr>
            <a:r>
              <a:rPr lang="nl-NL" sz="2800" dirty="0" smtClean="0"/>
              <a:t>Artikel 170 GW: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dirty="0" smtClean="0"/>
              <a:t>“</a:t>
            </a:r>
            <a:r>
              <a:rPr lang="nl-NL" i="1" dirty="0" smtClean="0"/>
              <a:t>§1. Geen </a:t>
            </a:r>
            <a:r>
              <a:rPr lang="nl-NL" i="1" dirty="0"/>
              <a:t>belasting ten behoeve van de Staat kan worden ingevoerd dan </a:t>
            </a:r>
            <a:r>
              <a:rPr lang="nl-NL" b="1" i="1" dirty="0"/>
              <a:t>door</a:t>
            </a:r>
            <a:r>
              <a:rPr lang="nl-NL" i="1" dirty="0"/>
              <a:t> een wet.  </a:t>
            </a:r>
            <a:endParaRPr lang="nl-NL" i="1" dirty="0" smtClean="0"/>
          </a:p>
          <a:p>
            <a:pPr>
              <a:buSzPct val="110000"/>
              <a:buFont typeface="Wingdings" charset="2"/>
              <a:buChar char="Ø"/>
            </a:pPr>
            <a:r>
              <a:rPr lang="nl-NL" i="1" dirty="0" smtClean="0"/>
              <a:t>§2</a:t>
            </a:r>
            <a:r>
              <a:rPr lang="nl-NL" i="1" dirty="0"/>
              <a:t>. Geen belasting ten behoeve van de gemeenschap of het gewest kan worden ingevoerd dan </a:t>
            </a:r>
            <a:r>
              <a:rPr lang="nl-NL" b="1" i="1" dirty="0"/>
              <a:t>door</a:t>
            </a:r>
            <a:r>
              <a:rPr lang="nl-NL" i="1" dirty="0"/>
              <a:t> een decreet of een </a:t>
            </a:r>
            <a:r>
              <a:rPr lang="nl-NL" i="1" dirty="0" smtClean="0"/>
              <a:t>&lt;ordonnantie&gt;.…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i="1" dirty="0" smtClean="0"/>
              <a:t>§3</a:t>
            </a:r>
            <a:r>
              <a:rPr lang="nl-NL" i="1" dirty="0"/>
              <a:t>. Geen last of belasting kan door de provincie </a:t>
            </a:r>
            <a:r>
              <a:rPr lang="nl-NL" i="1" dirty="0" smtClean="0"/>
              <a:t>of </a:t>
            </a:r>
            <a:r>
              <a:rPr lang="nl-NL" i="1" dirty="0"/>
              <a:t>het bovengemeentelijk </a:t>
            </a:r>
            <a:r>
              <a:rPr lang="nl-NL" i="1" dirty="0" smtClean="0"/>
              <a:t>bestuur </a:t>
            </a:r>
            <a:r>
              <a:rPr lang="nl-NL" i="1" dirty="0"/>
              <a:t>worden ingevoerd dan </a:t>
            </a:r>
            <a:r>
              <a:rPr lang="nl-NL" b="1" i="1" dirty="0"/>
              <a:t>door</a:t>
            </a:r>
            <a:r>
              <a:rPr lang="nl-NL" i="1" dirty="0"/>
              <a:t> een beslissing van haar </a:t>
            </a:r>
            <a:r>
              <a:rPr lang="nl-NL" i="1" dirty="0" smtClean="0"/>
              <a:t>raad…</a:t>
            </a:r>
          </a:p>
          <a:p>
            <a:pPr>
              <a:buSzPct val="110000"/>
              <a:buFont typeface="Wingdings" charset="2"/>
              <a:buChar char="Ø"/>
            </a:pPr>
            <a:r>
              <a:rPr lang="nl-NL" i="1" dirty="0" smtClean="0"/>
              <a:t>§4</a:t>
            </a:r>
            <a:r>
              <a:rPr lang="nl-NL" i="1" dirty="0"/>
              <a:t>. Geen last of belasting kan door de agglomeratie, de federatie van gemeenten en de gemeente worden ingevoerd dan </a:t>
            </a:r>
            <a:r>
              <a:rPr lang="nl-NL" b="1" i="1" dirty="0"/>
              <a:t>door</a:t>
            </a:r>
            <a:r>
              <a:rPr lang="nl-NL" i="1" dirty="0"/>
              <a:t> een beslissing van hun </a:t>
            </a:r>
            <a:r>
              <a:rPr lang="nl-NL" i="1" dirty="0" smtClean="0"/>
              <a:t>raad…</a:t>
            </a:r>
            <a:r>
              <a:rPr lang="nl-NL" dirty="0" smtClean="0"/>
              <a:t>” (eigen nadruk)</a:t>
            </a:r>
            <a:endParaRPr lang="nl-NL" dirty="0"/>
          </a:p>
          <a:p>
            <a:endParaRPr lang="nl-NL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9288149" y="6307816"/>
            <a:ext cx="1143000" cy="365125"/>
          </a:xfrm>
        </p:spPr>
        <p:txBody>
          <a:bodyPr/>
          <a:lstStyle/>
          <a:p>
            <a:fld id="{CBE71A9B-9B06-F642-BD0C-0726A6000813}" type="datetime1">
              <a:rPr lang="nl-BE" smtClean="0"/>
              <a:t>25/04/16</a:t>
            </a:fld>
            <a:endParaRPr lang="en-US" dirty="0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4"/>
          </p:nvPr>
        </p:nvSpPr>
        <p:spPr>
          <a:xfrm>
            <a:off x="10951856" y="6307815"/>
            <a:ext cx="551167" cy="365125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04540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tandaarddia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h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Parallax</Template>
  <TotalTime>6318</TotalTime>
  <Words>1213</Words>
  <Application>Microsoft Macintosh PowerPoint</Application>
  <PresentationFormat>Breedbeeld</PresentationFormat>
  <Paragraphs>192</Paragraphs>
  <Slides>17</Slides>
  <Notes>14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10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17</vt:i4>
      </vt:variant>
    </vt:vector>
  </HeadingPairs>
  <TitlesOfParts>
    <vt:vector size="28" baseType="lpstr">
      <vt:lpstr>Calibri</vt:lpstr>
      <vt:lpstr>Chaparral Pro</vt:lpstr>
      <vt:lpstr>Corbel</vt:lpstr>
      <vt:lpstr>Courier New</vt:lpstr>
      <vt:lpstr>ＭＳ Ｐゴシック</vt:lpstr>
      <vt:lpstr>Times New Roman</vt:lpstr>
      <vt:lpstr>Verdana</vt:lpstr>
      <vt:lpstr>Wingdings</vt:lpstr>
      <vt:lpstr>Wingdings 2</vt:lpstr>
      <vt:lpstr>Arial</vt:lpstr>
      <vt:lpstr>Standaarddia</vt:lpstr>
      <vt:lpstr> </vt:lpstr>
      <vt:lpstr>1. Inleiding</vt:lpstr>
      <vt:lpstr>1.a. Wat is een belasting? </vt:lpstr>
      <vt:lpstr>1.b. Soorten belastingen en inkomensmix Be Staat</vt:lpstr>
      <vt:lpstr>1.c. Belastingbevoegdheden in een federale Staat (1/3)</vt:lpstr>
      <vt:lpstr>1.c. Belastingbevoegdheden in een federale Staat (2/3)</vt:lpstr>
      <vt:lpstr>1.c. Belastingbevoegdheden in een federale Staat (3/3)</vt:lpstr>
      <vt:lpstr>2. Invoering van de Belasting: het Legaliteitsbeginsel</vt:lpstr>
      <vt:lpstr>2.a Grondwettelijke definitie</vt:lpstr>
      <vt:lpstr>2.b Invoering van een fiscale wet - beginselen</vt:lpstr>
      <vt:lpstr>2.c Invoering van de fiscale wet - praktijk (1/3)</vt:lpstr>
      <vt:lpstr>2.c Invoering van de fiscale wet - praktijk (2/3)</vt:lpstr>
      <vt:lpstr>2.c Invoering van de fiscale wet - praktijk (3/3)</vt:lpstr>
      <vt:lpstr>2.d Gevolgen van het legaliteitsbeginsel</vt:lpstr>
      <vt:lpstr>2.d Gevolgen van het legaliteitsbeginsel</vt:lpstr>
      <vt:lpstr>2.e Vrije keuze van de minst belaste weg ?</vt:lpstr>
      <vt:lpstr>Vragenronde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Excess profit rulings and the State Aid finding</dc:title>
  <dc:creator>Mathieu Isenbaert</dc:creator>
  <cp:lastModifiedBy>Mathieu Isenbaert</cp:lastModifiedBy>
  <cp:revision>107</cp:revision>
  <cp:lastPrinted>2016-02-01T20:04:35Z</cp:lastPrinted>
  <dcterms:created xsi:type="dcterms:W3CDTF">2016-01-15T13:36:52Z</dcterms:created>
  <dcterms:modified xsi:type="dcterms:W3CDTF">2016-04-25T08:31:02Z</dcterms:modified>
</cp:coreProperties>
</file>